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448" r:id="rId5"/>
    <p:sldId id="2451" r:id="rId6"/>
    <p:sldId id="2466" r:id="rId7"/>
    <p:sldId id="2467" r:id="rId8"/>
    <p:sldId id="2468" r:id="rId9"/>
    <p:sldId id="2469" r:id="rId10"/>
    <p:sldId id="2470" r:id="rId11"/>
    <p:sldId id="2471" r:id="rId12"/>
    <p:sldId id="2472" r:id="rId13"/>
    <p:sldId id="2473" r:id="rId14"/>
    <p:sldId id="2474" r:id="rId15"/>
    <p:sldId id="2457" r:id="rId16"/>
    <p:sldId id="2480" r:id="rId17"/>
    <p:sldId id="2464" r:id="rId18"/>
    <p:sldId id="2462" r:id="rId19"/>
    <p:sldId id="2475" r:id="rId20"/>
    <p:sldId id="2465" r:id="rId21"/>
    <p:sldId id="2436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86FAF-75DC-4475-BFD3-2BBF0362E69F}" type="datetime1">
              <a:rPr lang="ru-RU" smtClean="0"/>
              <a:t>22.11.2023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E4CBF-580E-42B3-853B-FB8357E4BAB9}" type="datetime1">
              <a:rPr lang="ru-RU" smtClean="0"/>
              <a:pPr/>
              <a:t>22.11.2023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8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182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505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468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545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034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613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37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486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124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459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1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252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ru-RU" spc="300" noProof="0"/>
              <a:t>ГОДОВОЙ ОБЗОР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Заголовок 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ru-RU" sz="4000" spc="300" noProof="0"/>
              <a:t>Образец заголовка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3" name="Текст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Место для изображения из Интернета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5" name="Место для изображения из Интернета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6" name="Место для изображения из Интернета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ru-RU" noProof="0"/>
              <a:t>Название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ru-RU" noProof="0"/>
              <a:t>МЕСТО ДЛЯ ЗАГОЛОВКА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9" name="Номер слайда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Рисунок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2" name="Рисунок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3" name="Рисунок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19" name="Рисунок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Номер слайда 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абстрактное изображение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3059"/>
            <a:ext cx="11383961" cy="2756431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5400" dirty="0"/>
              <a:t>АУДИТ КАНАЛОВ РАСПРЕДЕЛЕНИЯ КОММЕРЧЕСКОЙ ОРГАНИЗАЦИИ</a:t>
            </a:r>
            <a:endParaRPr lang="ru-RU" sz="9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 b="1" dirty="0"/>
              <a:t>2023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0558" y="3865815"/>
            <a:ext cx="5490882" cy="1800000"/>
          </a:xfrm>
        </p:spPr>
        <p:txBody>
          <a:bodyPr rtlCol="0"/>
          <a:lstStyle/>
          <a:p>
            <a:pPr rtl="0"/>
            <a:r>
              <a:rPr lang="ru-RU" sz="100" dirty="0"/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D09950-4949-432E-BB06-0A6EDB2E8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773" y="4045815"/>
            <a:ext cx="472081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388376"/>
            <a:ext cx="5453270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5000" dirty="0"/>
              <a:t>Надбавки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US" dirty="0"/>
              <a:t>perks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81C900-E008-4EF5-8230-28D722BBDE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592" r="10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5683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3" y="198908"/>
            <a:ext cx="5011271" cy="656955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4000" dirty="0"/>
              <a:t>Для чего?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9763" y="972454"/>
            <a:ext cx="5247142" cy="4509246"/>
          </a:xfrm>
        </p:spPr>
        <p:txBody>
          <a:bodyPr rtlCol="0"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Процент надбавки на продукт зависит от сложности выполнения и исполнения, потому что компании не выгодно делать большую наценку на товар с целью прямой наживы, т.к потребитель может отказаться и пойти к другой компании предлагающей более выгодные условия, поэтому процент надбавки на услугу должен быть по нашему мнению до </a:t>
            </a:r>
            <a:r>
              <a:rPr lang="ru-RU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80%</a:t>
            </a:r>
            <a:r>
              <a:rPr lang="ru-RU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от начальной стоимости чтобы это устраивало как производителя услуги так и их потребителей. Компания </a:t>
            </a:r>
            <a:r>
              <a:rPr lang="ru-RU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Blackout</a:t>
            </a:r>
            <a:r>
              <a:rPr lang="ru-RU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studio</a:t>
            </a:r>
            <a:r>
              <a:rPr lang="ru-RU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предоставляет продукцию по таким ценам которые устраивают потребителей, что делают ее конкурентоспособной относительно других компаний на рынке сбыта</a:t>
            </a:r>
            <a:endParaRPr lang="ru-RU" sz="1300" b="0" dirty="0">
              <a:effectLst/>
            </a:endParaRPr>
          </a:p>
          <a:p>
            <a:br>
              <a:rPr lang="ru-RU" sz="1300" dirty="0"/>
            </a:br>
            <a:endParaRPr lang="ru-RU" sz="13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11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0AC8B4-11BE-4565-B880-7A57EDBE2C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115" r="17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8577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38198"/>
            <a:ext cx="5782234" cy="1781603"/>
          </a:xfrm>
        </p:spPr>
        <p:txBody>
          <a:bodyPr rtlCol="0">
            <a:noAutofit/>
          </a:bodyPr>
          <a:lstStyle/>
          <a:p>
            <a:pPr rtl="0"/>
            <a:r>
              <a:rPr lang="ru-RU" sz="5400" b="1" i="0" u="none" strike="noStrike" dirty="0">
                <a:solidFill>
                  <a:srgbClr val="000000"/>
                </a:solidFill>
                <a:effectLst/>
              </a:rPr>
              <a:t>Система мотивации</a:t>
            </a:r>
            <a:endParaRPr lang="ru-RU" sz="5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673969"/>
            <a:ext cx="2833200" cy="365125"/>
          </a:xfrm>
        </p:spPr>
        <p:txBody>
          <a:bodyPr rtlCol="0"/>
          <a:lstStyle/>
          <a:p>
            <a:pPr rtl="0"/>
            <a:r>
              <a:rPr lang="en-US" spc="300" dirty="0"/>
              <a:t>motivation</a:t>
            </a:r>
            <a:endParaRPr lang="ru-RU" spc="3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12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1B7CB5-5337-44C4-B5A7-093CB55755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5036" r="25036"/>
          <a:stretch/>
        </p:blipFill>
        <p:spPr>
          <a:xfrm>
            <a:off x="0" y="17756"/>
            <a:ext cx="6096000" cy="6867922"/>
          </a:xfrm>
        </p:spPr>
      </p:pic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13160D-080B-60F9-C7CE-D373B21D5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13</a:t>
            </a:fld>
            <a:endParaRPr lang="ru-RU" noProof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6A9A53CF-7CF9-0613-D1FF-5BC44A3C5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Так как компания </a:t>
            </a:r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B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lackout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studio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практически не имеет посредников при производстве услуг и выполняет все функции продвижения продукта самостоятельно сложно говорить о каких либо системах мотивации. Однако можно назвать денежное поощрение за помощь в поиске клиентской базы брокерами, а также мотивация клиентов за счет системы лояльности и скидок постоянным клиентам.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45A56E46-DC06-BB35-1D05-DDA831A7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Мотивацию нужно поднять!</a:t>
            </a:r>
          </a:p>
        </p:txBody>
      </p:sp>
      <p:pic>
        <p:nvPicPr>
          <p:cNvPr id="2050" name="Picture 2" descr="Professional Print. Stonks Stock Market Meme 16 X 20 With 1 - Etsy Denmark">
            <a:extLst>
              <a:ext uri="{FF2B5EF4-FFF2-40B4-BE49-F238E27FC236}">
                <a16:creationId xmlns:a16="http://schemas.microsoft.com/office/drawing/2014/main" id="{0FB06C6C-95FE-AADA-57CB-12852918247F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9" r="1778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6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algn="just" rtl="0">
              <a:spcBef>
                <a:spcPts val="1800"/>
              </a:spcBef>
              <a:spcAft>
                <a:spcPts val="600"/>
              </a:spcAft>
            </a:pPr>
            <a:r>
              <a:rPr lang="ru-RU" sz="5400" b="1" i="0" u="none" strike="noStrike" dirty="0">
                <a:solidFill>
                  <a:srgbClr val="000000"/>
                </a:solidFill>
                <a:effectLst/>
              </a:rPr>
              <a:t>Проблемы</a:t>
            </a:r>
            <a:br>
              <a:rPr lang="en-US" sz="5400" b="1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5400" b="1" i="0" u="none" strike="noStrike" dirty="0">
                <a:solidFill>
                  <a:srgbClr val="000000"/>
                </a:solidFill>
                <a:effectLst/>
              </a:rPr>
              <a:t>  </a:t>
            </a:r>
            <a:r>
              <a:rPr lang="ru-RU" sz="5400" b="1" i="0" u="none" strike="noStrike" dirty="0">
                <a:solidFill>
                  <a:srgbClr val="000000"/>
                </a:solidFill>
                <a:effectLst/>
              </a:rPr>
              <a:t>недостатки</a:t>
            </a:r>
            <a:endParaRPr lang="ru-RU" sz="5400" b="1" dirty="0">
              <a:effectLst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808000" cy="365125"/>
          </a:xfrm>
        </p:spPr>
        <p:txBody>
          <a:bodyPr rtlCol="0"/>
          <a:lstStyle/>
          <a:p>
            <a:pPr rtl="0"/>
            <a:r>
              <a:rPr lang="en-GB" spc="300" dirty="0"/>
              <a:t>competitors</a:t>
            </a:r>
            <a:endParaRPr lang="ru-RU" spc="3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03153A-D803-4B23-9037-4C7D9D596D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505" r="26505"/>
          <a:stretch/>
        </p:blipFill>
        <p:spPr>
          <a:xfrm>
            <a:off x="0" y="0"/>
            <a:ext cx="6096000" cy="6867922"/>
          </a:xfrm>
        </p:spPr>
      </p:pic>
    </p:spTree>
    <p:extLst>
      <p:ext uri="{BB962C8B-B14F-4D97-AF65-F5344CB8AC3E}">
        <p14:creationId xmlns:p14="http://schemas.microsoft.com/office/powerpoint/2010/main" val="3450760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4" y="562245"/>
            <a:ext cx="4886886" cy="599311"/>
          </a:xfrm>
        </p:spPr>
        <p:txBody>
          <a:bodyPr rtlCol="0"/>
          <a:lstStyle/>
          <a:p>
            <a:pPr algn="ctr" rtl="0">
              <a:lnSpc>
                <a:spcPct val="100000"/>
              </a:lnSpc>
            </a:pPr>
            <a:r>
              <a:rPr lang="ru-RU" sz="4000" dirty="0"/>
              <a:t>недостатки</a:t>
            </a:r>
            <a:endParaRPr lang="ru-RU" sz="5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31551" y="1461247"/>
            <a:ext cx="5061799" cy="4473388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</a:rPr>
              <a:t>Основной проблемой в существующем канале распределения является расширение клиентской базы. Из за того что компания обладает устоявшейся клиентской базой, на сегодняшний день появляется проблема в том что не получается активно расширяться и выход на новых клиентов </a:t>
            </a:r>
            <a:r>
              <a:rPr lang="ru-RU" sz="2000" b="0" i="0" u="none" strike="noStrike" dirty="0" err="1">
                <a:solidFill>
                  <a:srgbClr val="000000"/>
                </a:solidFill>
                <a:effectLst/>
              </a:rPr>
              <a:t>происходи.т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</a:rPr>
              <a:t> не так активно</a:t>
            </a:r>
            <a:endParaRPr lang="ru-RU" sz="24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15</a:t>
            </a:fld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0E4623E-5F13-48D6-80A7-A2263A6ECB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2194" r="22194"/>
          <a:stretch/>
        </p:blipFill>
        <p:spPr/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sz="5000" dirty="0"/>
              <a:t>Канал для нового товара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808000" cy="365125"/>
          </a:xfrm>
        </p:spPr>
        <p:txBody>
          <a:bodyPr rtlCol="0"/>
          <a:lstStyle/>
          <a:p>
            <a:pPr rtl="0"/>
            <a:r>
              <a:rPr lang="en-US" spc="300" dirty="0"/>
              <a:t>ideas</a:t>
            </a:r>
            <a:endParaRPr lang="ru-RU" spc="3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01C301-8C9B-4A4D-B63F-BEF6AE638E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6811" r="26811"/>
          <a:stretch/>
        </p:blipFill>
        <p:spPr>
          <a:xfrm>
            <a:off x="0" y="17756"/>
            <a:ext cx="6096000" cy="6867922"/>
          </a:xfrm>
        </p:spPr>
      </p:pic>
    </p:spTree>
    <p:extLst>
      <p:ext uri="{BB962C8B-B14F-4D97-AF65-F5344CB8AC3E}">
        <p14:creationId xmlns:p14="http://schemas.microsoft.com/office/powerpoint/2010/main" val="1004463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114" y="975518"/>
            <a:ext cx="4886886" cy="961755"/>
          </a:xfrm>
        </p:spPr>
        <p:txBody>
          <a:bodyPr rtlCol="0"/>
          <a:lstStyle/>
          <a:p>
            <a:pPr algn="ctr" rtl="0">
              <a:lnSpc>
                <a:spcPct val="100000"/>
              </a:lnSpc>
            </a:pPr>
            <a:r>
              <a:rPr lang="ru-RU" sz="2800" b="1" dirty="0"/>
              <a:t>И как же реализовывать?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9764" y="1937273"/>
            <a:ext cx="5283586" cy="4035686"/>
          </a:xfrm>
        </p:spPr>
        <p:txBody>
          <a:bodyPr rtlCol="0"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</a:rPr>
              <a:t>По нашему мнению для нового продукта, предлагаемого нами, стоит пользоваться уже существующим и используемым компанией каналом распределения, а именно Сетевой маркетинг, так как это удобный способ продвижения продукта.</a:t>
            </a:r>
            <a:endParaRPr lang="ru-RU" sz="2000" b="0" dirty="0">
              <a:effectLst/>
            </a:endParaRPr>
          </a:p>
          <a:p>
            <a:br>
              <a:rPr lang="ru-RU" sz="2000" dirty="0"/>
            </a:br>
            <a:endParaRPr lang="ru-RU" sz="20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17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038B95-B1B2-42B6-82CA-F71CD92A2C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11" r="166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9189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7" descr="абстрактное изображение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138518"/>
            <a:ext cx="10787270" cy="1352941"/>
          </a:xfrm>
        </p:spPr>
        <p:txBody>
          <a:bodyPr rtlCol="0">
            <a:normAutofit/>
          </a:bodyPr>
          <a:lstStyle/>
          <a:p>
            <a:pPr rtl="0"/>
            <a:r>
              <a:rPr lang="ru-RU" sz="5400" spc="300" dirty="0"/>
              <a:t>СПАСИБО</a:t>
            </a:r>
            <a:r>
              <a:rPr lang="en-GB" sz="5400" spc="300" dirty="0"/>
              <a:t> </a:t>
            </a:r>
            <a:r>
              <a:rPr lang="ru-RU" sz="5400" spc="300" dirty="0"/>
              <a:t>ЗА ВНИМАНИЕ!</a:t>
            </a:r>
          </a:p>
        </p:txBody>
      </p:sp>
      <p:pic>
        <p:nvPicPr>
          <p:cNvPr id="24" name="Место для изображения из Интернета 23" descr="Пользователь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0238" y="3063240"/>
            <a:ext cx="731520" cy="731520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698" y="3903126"/>
            <a:ext cx="3387275" cy="51879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dirty="0" err="1"/>
              <a:t>Почебут</a:t>
            </a:r>
            <a:r>
              <a:rPr lang="ru-RU" dirty="0"/>
              <a:t> Анастасия</a:t>
            </a:r>
          </a:p>
          <a:p>
            <a:pPr rtl="0">
              <a:lnSpc>
                <a:spcPct val="100000"/>
              </a:lnSpc>
            </a:pPr>
            <a:r>
              <a:rPr lang="ru-RU" dirty="0"/>
              <a:t>Федорович Илья</a:t>
            </a:r>
          </a:p>
          <a:p>
            <a:pPr rtl="0">
              <a:lnSpc>
                <a:spcPct val="100000"/>
              </a:lnSpc>
            </a:pPr>
            <a:r>
              <a:rPr lang="ru-RU" dirty="0" err="1"/>
              <a:t>Ефимчик</a:t>
            </a:r>
            <a:r>
              <a:rPr lang="ru-RU" dirty="0"/>
              <a:t> Александр</a:t>
            </a:r>
          </a:p>
          <a:p>
            <a:pPr rtl="0"/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/>
          </a:bodyPr>
          <a:lstStyle/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1" y="5574190"/>
            <a:ext cx="5167313" cy="518795"/>
          </a:xfrm>
        </p:spPr>
        <p:txBody>
          <a:bodyPr rtlCol="0"/>
          <a:lstStyle/>
          <a:p>
            <a:pPr rtl="0"/>
            <a:r>
              <a:rPr lang="en-GB" dirty="0"/>
              <a:t>BLACKOUT STUDIO</a:t>
            </a:r>
            <a:endParaRPr lang="ru-RU" dirty="0"/>
          </a:p>
        </p:txBody>
      </p:sp>
      <p:sp>
        <p:nvSpPr>
          <p:cNvPr id="4" name="Место для изображения из Интернета 3">
            <a:extLst>
              <a:ext uri="{FF2B5EF4-FFF2-40B4-BE49-F238E27FC236}">
                <a16:creationId xmlns:a16="http://schemas.microsoft.com/office/drawing/2014/main" id="{7C3D20CE-A5A2-4E2D-860F-F93544D86401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/>
      </p:sp>
      <p:sp>
        <p:nvSpPr>
          <p:cNvPr id="7" name="Место для изображения из Интернета 6">
            <a:extLst>
              <a:ext uri="{FF2B5EF4-FFF2-40B4-BE49-F238E27FC236}">
                <a16:creationId xmlns:a16="http://schemas.microsoft.com/office/drawing/2014/main" id="{EC704075-1148-4C95-9A2A-1F19E9710F2A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262871"/>
            <a:ext cx="5316071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5000" dirty="0"/>
              <a:t>Стратегия сбыта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strategy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2</a:t>
            </a:fld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A64F483-F432-4ACD-8AB5-E5EC8A58EA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0399" r="20399"/>
          <a:stretch/>
        </p:blipFill>
        <p:spPr/>
      </p:pic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999" y="2348120"/>
            <a:ext cx="5011271" cy="2161759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br>
              <a:rPr lang="ru-RU" sz="4400" b="1" dirty="0"/>
            </a:br>
            <a:r>
              <a:rPr lang="ru-RU" sz="4400" b="1" dirty="0"/>
              <a:t>Селективная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413" y="5558118"/>
            <a:ext cx="5193938" cy="272579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endParaRPr lang="ru-RU" sz="23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3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70FDED-68D3-4373-9ECC-5E57EE1431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8889" r="28889"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18668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388376"/>
            <a:ext cx="5897218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5400" dirty="0"/>
              <a:t>КАНАЛЫ Распределения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DESCRIPTION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F830F5-027D-46C6-96C6-37994ECEB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2479" r="22479"/>
          <a:stretch/>
        </p:blipFill>
        <p:spPr>
          <a:xfrm>
            <a:off x="0" y="0"/>
            <a:ext cx="6096000" cy="6867922"/>
          </a:xfrm>
        </p:spPr>
      </p:pic>
    </p:spTree>
    <p:extLst>
      <p:ext uri="{BB962C8B-B14F-4D97-AF65-F5344CB8AC3E}">
        <p14:creationId xmlns:p14="http://schemas.microsoft.com/office/powerpoint/2010/main" val="1644329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1835" y="383326"/>
            <a:ext cx="5601382" cy="4698618"/>
          </a:xfrm>
        </p:spPr>
        <p:txBody>
          <a:bodyPr rtlCol="0"/>
          <a:lstStyle/>
          <a:p>
            <a:pPr algn="ctr" rtl="0">
              <a:lnSpc>
                <a:spcPct val="100000"/>
              </a:lnSpc>
            </a:pPr>
            <a:r>
              <a:rPr lang="ru-RU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Используемый канал распределения:</a:t>
            </a:r>
          </a:p>
          <a:p>
            <a:pPr marL="285750" indent="-285750" algn="just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сетевой маркетинг</a:t>
            </a:r>
          </a:p>
          <a:p>
            <a:pPr marL="285750" indent="-285750" algn="just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таргетированная реклама</a:t>
            </a:r>
          </a:p>
          <a:p>
            <a:pPr marL="28575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сарафанное радио</a:t>
            </a:r>
          </a:p>
          <a:p>
            <a:pPr marL="28575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рекомендации клиентов</a:t>
            </a:r>
            <a:endParaRPr lang="ru-RU" b="0" dirty="0">
              <a:effectLst/>
            </a:endParaRPr>
          </a:p>
          <a:p>
            <a:br>
              <a:rPr lang="ru-RU" sz="1600" dirty="0"/>
            </a:br>
            <a:endParaRPr lang="ru-RU" sz="17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5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454BAA-9D0D-4BE6-8922-52A284EA05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455" r="44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656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008846"/>
            <a:ext cx="5453270" cy="840308"/>
          </a:xfrm>
        </p:spPr>
        <p:txBody>
          <a:bodyPr rtlCol="0">
            <a:noAutofit/>
          </a:bodyPr>
          <a:lstStyle/>
          <a:p>
            <a:pPr rtl="0"/>
            <a:r>
              <a:rPr lang="ru-RU" sz="5000" dirty="0"/>
              <a:t>Типы посредников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layout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6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27FBA3-0E23-4E2D-BE84-1015EBCC6C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5221" r="25221"/>
          <a:stretch/>
        </p:blipFill>
        <p:spPr/>
      </p:pic>
    </p:spTree>
    <p:extLst>
      <p:ext uri="{BB962C8B-B14F-4D97-AF65-F5344CB8AC3E}">
        <p14:creationId xmlns:p14="http://schemas.microsoft.com/office/powerpoint/2010/main" val="3198435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3" y="562246"/>
            <a:ext cx="5011271" cy="647990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3700" dirty="0" err="1"/>
              <a:t>БРОкеры</a:t>
            </a:r>
            <a:endParaRPr lang="ru-RU" sz="37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7305" y="1595718"/>
            <a:ext cx="5193938" cy="4240306"/>
          </a:xfrm>
        </p:spPr>
        <p:txBody>
          <a:bodyPr rtlCol="0"/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Маркетинговые агентства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Ивент агентств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Технические менеджеры артистов / фестивалей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Компании, которые выбирают </a:t>
            </a:r>
            <a:r>
              <a:rPr lang="ru-RU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Blackout</a:t>
            </a:r>
            <a:r>
              <a:rPr lang="ru-RU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качестве субподрядчика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DFFBB9-C356-4B54-B96E-D9F2F7E966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6641" r="16641"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1888328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388376"/>
            <a:ext cx="5453270" cy="1661297"/>
          </a:xfrm>
        </p:spPr>
        <p:txBody>
          <a:bodyPr rtlCol="0">
            <a:noAutofit/>
          </a:bodyPr>
          <a:lstStyle/>
          <a:p>
            <a:pPr algn="just" rtl="0">
              <a:spcBef>
                <a:spcPts val="1800"/>
              </a:spcBef>
              <a:spcAft>
                <a:spcPts val="600"/>
              </a:spcAft>
            </a:pPr>
            <a:r>
              <a:rPr lang="ru-RU" sz="4000" b="1" i="0" u="none" strike="noStrike" dirty="0"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количество уровней в канале</a:t>
            </a:r>
            <a:endParaRPr lang="ru-RU" sz="3600" b="1" dirty="0">
              <a:effectLst/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audience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8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914D8A-116A-4FC6-BC56-410809C537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13" r="167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3402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998" y="553281"/>
            <a:ext cx="5011271" cy="674884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4000" dirty="0"/>
              <a:t>Кому интересно?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413" y="1344706"/>
            <a:ext cx="5193938" cy="4527176"/>
          </a:xfrm>
        </p:spPr>
        <p:txBody>
          <a:bodyPr rtlCol="0"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1500" b="0" i="0" u="none" strike="noStrike" dirty="0">
                <a:solidFill>
                  <a:srgbClr val="000000"/>
                </a:solidFill>
                <a:effectLst/>
              </a:rPr>
              <a:t>Сегодня компании чаще всего используют несколько каналов распределения товаров и объединяют усилия для привлечения потребителей. Основным каналом является прямая коммуникация с компаниями-заказчиками, которые продают услуги проведения массовых мероприятий более комплексно. Однако распространена практика, когда компания является </a:t>
            </a:r>
            <a:r>
              <a:rPr lang="ru-RU" sz="1500" i="0" u="none" strike="noStrike" dirty="0">
                <a:solidFill>
                  <a:srgbClr val="000000"/>
                </a:solidFill>
                <a:effectLst/>
              </a:rPr>
              <a:t>субподрядчиком</a:t>
            </a:r>
            <a:r>
              <a:rPr lang="ru-RU" sz="15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ru-RU" sz="1500" b="0" i="0" u="none" strike="noStrike" dirty="0">
                <a:solidFill>
                  <a:srgbClr val="000000"/>
                </a:solidFill>
                <a:effectLst/>
              </a:rPr>
              <a:t>другой компании, которая использует ресурсы других организаций с целью выполнения более крупного заказа.</a:t>
            </a:r>
            <a:endParaRPr lang="ru-RU" sz="1500" b="0" dirty="0">
              <a:effectLst/>
            </a:endParaRPr>
          </a:p>
          <a:p>
            <a:br>
              <a:rPr lang="ru-RU" sz="1500" dirty="0"/>
            </a:br>
            <a:endParaRPr lang="ru-RU" sz="15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9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707ECA-0B7B-4ABD-96D2-3089259BCB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4963" r="24963"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410544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6_TF55661986_Win32.potx" id="{CD15748E-2BD1-4153-9F9E-4A2AFD190D23}" vid="{9DB7977E-36C5-47A2-8C77-71D748A85CD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purl.org/dc/terms/"/>
    <ds:schemaRef ds:uri="http://schemas.microsoft.com/office/infopath/2007/PartnerControl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Техническая презентация</Template>
  <TotalTime>830</TotalTime>
  <Words>415</Words>
  <Application>Microsoft Office PowerPoint</Application>
  <PresentationFormat>Широкоэкранный</PresentationFormat>
  <Paragraphs>82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Тема Office</vt:lpstr>
      <vt:lpstr>АУДИТ КАНАЛОВ РАСПРЕДЕЛЕНИЯ КОММЕРЧЕСКОЙ ОРГАНИЗАЦИИ</vt:lpstr>
      <vt:lpstr>Стратегия сбыта</vt:lpstr>
      <vt:lpstr> Селективная</vt:lpstr>
      <vt:lpstr>КАНАЛЫ Распределения</vt:lpstr>
      <vt:lpstr>Презентация PowerPoint</vt:lpstr>
      <vt:lpstr>Типы посредников</vt:lpstr>
      <vt:lpstr>БРОкеры</vt:lpstr>
      <vt:lpstr>количество уровней в канале</vt:lpstr>
      <vt:lpstr>Кому интересно?</vt:lpstr>
      <vt:lpstr>Надбавки</vt:lpstr>
      <vt:lpstr>Для чего?</vt:lpstr>
      <vt:lpstr>Система мотивации</vt:lpstr>
      <vt:lpstr>Мотивацию нужно поднять!</vt:lpstr>
      <vt:lpstr>Проблемы   недостатки</vt:lpstr>
      <vt:lpstr>недостатки</vt:lpstr>
      <vt:lpstr>Канал для нового товара</vt:lpstr>
      <vt:lpstr>И как же реализовывать?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TUF 15</dc:creator>
  <cp:lastModifiedBy>Федорович Илья Игоревич</cp:lastModifiedBy>
  <cp:revision>57</cp:revision>
  <cp:lastPrinted>2023-10-08T22:08:02Z</cp:lastPrinted>
  <dcterms:created xsi:type="dcterms:W3CDTF">2023-09-25T20:26:09Z</dcterms:created>
  <dcterms:modified xsi:type="dcterms:W3CDTF">2023-11-22T15:59:25Z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